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880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133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58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837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38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579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217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29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78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974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22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BFB5-463F-4C15-AF0B-D6C0400D8CE6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3B28-8721-431D-AA82-8FE889D1DC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930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066638" cy="3312368"/>
          </a:xfrm>
        </p:spPr>
        <p:txBody>
          <a:bodyPr>
            <a:normAutofit/>
          </a:bodyPr>
          <a:lstStyle/>
          <a:p>
            <a:r>
              <a:rPr lang="en-NZ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</a:rPr>
              <a:t>ICDPPC: </a:t>
            </a:r>
            <a:r>
              <a:rPr lang="en-NZ" sz="4000" b="1" i="1" dirty="0" smtClean="0">
                <a:solidFill>
                  <a:srgbClr val="92D050"/>
                </a:solidFill>
                <a:latin typeface="Franklin Gothic Demi" panose="020B0703020102020204" pitchFamily="34" charset="0"/>
              </a:rPr>
              <a:t>Playing a Part in Developing Internationally Comparable Privacy Metrics</a:t>
            </a:r>
          </a:p>
          <a:p>
            <a:endParaRPr lang="en-NZ" sz="2400" b="1" i="1" dirty="0">
              <a:latin typeface="+mj-lt"/>
            </a:endParaRPr>
          </a:p>
          <a:p>
            <a:r>
              <a:rPr lang="en-NZ" sz="2400" b="1" dirty="0" smtClean="0">
                <a:latin typeface="+mj-lt"/>
              </a:rPr>
              <a:t>Blair Stewart: ICDPPC Secretariat, 2014-17; Convenor of ICDPPC Data Protection Metrics Working Group, 2016-</a:t>
            </a:r>
            <a:endParaRPr lang="en-NZ" sz="2400" b="1" dirty="0">
              <a:latin typeface="+mj-lt"/>
            </a:endParaRPr>
          </a:p>
        </p:txBody>
      </p:sp>
      <p:pic>
        <p:nvPicPr>
          <p:cNvPr id="4" name="Picture 3" descr="LOGO SECRETARIAT_MEDIUM (A473974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312846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35696" y="594928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Presentation to ICDPPC-OECD Roundtable, Hong Kong, 27 September 2017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72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Part F: Breach notification</a:t>
            </a:r>
            <a:endParaRPr lang="en-N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60440" cy="200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477850" cy="22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1922"/>
            <a:ext cx="2944637" cy="262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60444"/>
            <a:ext cx="4023544" cy="21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might ICDPPC play a part?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Work with </a:t>
            </a:r>
            <a:r>
              <a:rPr lang="en-NZ" sz="2800" dirty="0" smtClean="0"/>
              <a:t>partners – e.g. as a source of data, as a user of standards developed with others e.g. on breach notification</a:t>
            </a:r>
            <a:endParaRPr lang="en-NZ" sz="2800" dirty="0" smtClean="0"/>
          </a:p>
          <a:p>
            <a:r>
              <a:rPr lang="en-NZ" sz="2800" dirty="0" smtClean="0"/>
              <a:t>Our </a:t>
            </a:r>
            <a:r>
              <a:rPr lang="en-NZ" sz="2800" dirty="0" smtClean="0"/>
              <a:t>own research – work on attitude surveys planned</a:t>
            </a:r>
          </a:p>
          <a:p>
            <a:r>
              <a:rPr lang="en-NZ" sz="2800" dirty="0" smtClean="0"/>
              <a:t>Sharing results</a:t>
            </a:r>
            <a:endParaRPr lang="en-N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14" y="3429000"/>
            <a:ext cx="555828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824536" cy="1786210"/>
          </a:xfrm>
        </p:spPr>
        <p:txBody>
          <a:bodyPr>
            <a:normAutofit/>
          </a:bodyPr>
          <a:lstStyle/>
          <a:p>
            <a:r>
              <a:rPr lang="en-NZ" sz="2800" b="1" dirty="0" smtClean="0"/>
              <a:t>Resolution on developing New Metrics of Data Protection Regulation - 2016</a:t>
            </a:r>
            <a:endParaRPr lang="en-NZ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916832"/>
            <a:ext cx="4464496" cy="4209331"/>
          </a:xfrm>
        </p:spPr>
        <p:txBody>
          <a:bodyPr/>
          <a:lstStyle/>
          <a:p>
            <a:r>
              <a:rPr lang="en-NZ" sz="2800" dirty="0" smtClean="0"/>
              <a:t>Paucity of good internationally comparative measures in our regulatory field</a:t>
            </a:r>
          </a:p>
          <a:p>
            <a:r>
              <a:rPr lang="en-NZ" sz="2800" dirty="0" smtClean="0"/>
              <a:t>We need measures to be effective and to improve</a:t>
            </a:r>
          </a:p>
          <a:p>
            <a:r>
              <a:rPr lang="en-NZ" sz="2800" dirty="0" smtClean="0"/>
              <a:t>Resolve to do something about it </a:t>
            </a:r>
            <a:r>
              <a:rPr lang="en-NZ" sz="2800" i="1" dirty="0" smtClean="0"/>
              <a:t>with others</a:t>
            </a:r>
          </a:p>
          <a:p>
            <a:endParaRPr lang="en-N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514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6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ICDPPC steps so far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Establishment of working group of 11 </a:t>
            </a:r>
            <a:r>
              <a:rPr lang="en-AU" dirty="0" smtClean="0"/>
              <a:t>authorities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Useful </a:t>
            </a:r>
            <a:r>
              <a:rPr lang="en-AU" dirty="0"/>
              <a:t>projects identified and prioritised</a:t>
            </a:r>
            <a:endParaRPr lang="en-NZ" dirty="0"/>
          </a:p>
          <a:p>
            <a:pPr lvl="0"/>
            <a:r>
              <a:rPr lang="en-AU" dirty="0"/>
              <a:t>Research paper on DPA breach notification statistical practices</a:t>
            </a:r>
            <a:endParaRPr lang="en-NZ" dirty="0"/>
          </a:p>
          <a:p>
            <a:pPr lvl="0"/>
            <a:r>
              <a:rPr lang="en-AU" dirty="0"/>
              <a:t>Co-host Hong Kong Roundtable in </a:t>
            </a:r>
            <a:r>
              <a:rPr lang="en-AU" dirty="0" smtClean="0"/>
              <a:t>with OECD and APPA</a:t>
            </a:r>
            <a:endParaRPr lang="en-NZ" dirty="0"/>
          </a:p>
          <a:p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3456384" cy="8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First ever ICDPPC Census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0697"/>
            <a:ext cx="5354679" cy="18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294" y="557646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Data collection: March to June 2016</a:t>
            </a:r>
          </a:p>
          <a:p>
            <a:r>
              <a:rPr lang="en-NZ" dirty="0" smtClean="0"/>
              <a:t>Response rate:  78%  Respondents:  87 DPAs</a:t>
            </a:r>
          </a:p>
          <a:p>
            <a:endParaRPr lang="en-N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955382" cy="20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1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ICDPPC Census 2017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 smtClean="0"/>
              <a:t>Roughly 50 </a:t>
            </a:r>
            <a:r>
              <a:rPr lang="en-NZ" sz="2800" dirty="0"/>
              <a:t>questions in 7 </a:t>
            </a:r>
            <a:r>
              <a:rPr lang="en-NZ" sz="2800" dirty="0" smtClean="0"/>
              <a:t>Parts:</a:t>
            </a:r>
            <a:endParaRPr lang="en-NZ" sz="2800" dirty="0"/>
          </a:p>
          <a:p>
            <a:pPr marL="0" indent="0">
              <a:buNone/>
            </a:pPr>
            <a:r>
              <a:rPr lang="en-NZ" sz="2800" dirty="0" smtClean="0"/>
              <a:t>A.  Authority details</a:t>
            </a:r>
            <a:endParaRPr lang="en-NZ" sz="2800" dirty="0"/>
          </a:p>
          <a:p>
            <a:pPr marL="0" indent="0">
              <a:buNone/>
            </a:pPr>
            <a:r>
              <a:rPr lang="en-NZ" sz="2800" dirty="0" smtClean="0"/>
              <a:t>B.  Data </a:t>
            </a:r>
            <a:r>
              <a:rPr lang="en-NZ" sz="2800" dirty="0"/>
              <a:t>protection law, jurisdiction and exemptions</a:t>
            </a:r>
          </a:p>
          <a:p>
            <a:pPr marL="0" indent="0">
              <a:buNone/>
            </a:pPr>
            <a:r>
              <a:rPr lang="en-NZ" sz="2800" dirty="0" smtClean="0"/>
              <a:t>C.  Funding </a:t>
            </a:r>
            <a:r>
              <a:rPr lang="en-NZ" sz="2800" dirty="0"/>
              <a:t>and resources</a:t>
            </a:r>
          </a:p>
          <a:p>
            <a:pPr marL="0" indent="0">
              <a:buNone/>
            </a:pPr>
            <a:r>
              <a:rPr lang="en-NZ" sz="2800" dirty="0" smtClean="0"/>
              <a:t>D.  Enforcement </a:t>
            </a:r>
            <a:r>
              <a:rPr lang="en-NZ" sz="2800" dirty="0"/>
              <a:t>powers, case handling and reporting</a:t>
            </a:r>
          </a:p>
          <a:p>
            <a:pPr marL="0" indent="0">
              <a:buNone/>
            </a:pPr>
            <a:r>
              <a:rPr lang="en-NZ" sz="2800" dirty="0" smtClean="0"/>
              <a:t>E.  Cross-border </a:t>
            </a:r>
            <a:r>
              <a:rPr lang="en-NZ" sz="2800" dirty="0"/>
              <a:t>data flows, enforcement </a:t>
            </a:r>
            <a:r>
              <a:rPr lang="en-NZ" sz="2800" dirty="0" smtClean="0"/>
              <a:t>&amp; </a:t>
            </a:r>
            <a:r>
              <a:rPr lang="en-NZ" sz="2800" dirty="0"/>
              <a:t>cooperation</a:t>
            </a:r>
          </a:p>
          <a:p>
            <a:pPr marL="0" indent="0">
              <a:buNone/>
            </a:pPr>
            <a:r>
              <a:rPr lang="en-NZ" sz="2800" dirty="0" smtClean="0"/>
              <a:t>F.  Breach </a:t>
            </a:r>
            <a:r>
              <a:rPr lang="en-NZ" sz="2800" dirty="0"/>
              <a:t>notification</a:t>
            </a:r>
          </a:p>
          <a:p>
            <a:pPr marL="0" indent="0">
              <a:buNone/>
            </a:pPr>
            <a:r>
              <a:rPr lang="en-NZ" sz="2800" dirty="0" smtClean="0"/>
              <a:t>G.  Other </a:t>
            </a:r>
            <a:r>
              <a:rPr lang="en-NZ" sz="2800" dirty="0"/>
              <a:t>matters</a:t>
            </a:r>
          </a:p>
          <a:p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3036962" cy="10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ICDPPC Census 2017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126"/>
            <a:ext cx="8229600" cy="4525963"/>
          </a:xfrm>
        </p:spPr>
        <p:txBody>
          <a:bodyPr>
            <a:normAutofit/>
          </a:bodyPr>
          <a:lstStyle/>
          <a:p>
            <a:r>
              <a:rPr lang="en-NZ" sz="2800" dirty="0" smtClean="0"/>
              <a:t>Report summarises basic results</a:t>
            </a:r>
          </a:p>
          <a:p>
            <a:r>
              <a:rPr lang="en-NZ" sz="2800" dirty="0" smtClean="0"/>
              <a:t>Greater insights possible from additional analysis against demographic-type information (e.g</a:t>
            </a:r>
            <a:r>
              <a:rPr lang="en-NZ" sz="2800" dirty="0"/>
              <a:t>. </a:t>
            </a:r>
            <a:r>
              <a:rPr lang="en-NZ" sz="2800" dirty="0" smtClean="0"/>
              <a:t>region and profile answers) or in combination with other data (e.g. earlier surveys, other data sets)</a:t>
            </a:r>
          </a:p>
          <a:p>
            <a:r>
              <a:rPr lang="en-NZ" sz="2800" dirty="0" smtClean="0"/>
              <a:t>Provides a baseline that will be more useful when repeated to show trends and produce a longitudinal survey</a:t>
            </a:r>
          </a:p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23" y="4365104"/>
            <a:ext cx="5149391" cy="245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daW\Objects\Infographic - data protection law jurisdiction and exemptions (1) (A5202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5732"/>
            <a:ext cx="7498112" cy="579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684076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chemeClr val="bg1"/>
                </a:solidFill>
              </a:rPr>
              <a:t>Do DPAs need to lift their game in explaining the statistics they hold?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daW\Objects\Inforgraphic - data protection law jurisdiction and exemptions (2) (A52023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61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784225"/>
            <a:ext cx="768985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1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305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Resolution on developing New Metrics of Data Protection Regulation - 2016</vt:lpstr>
      <vt:lpstr>ICDPPC steps so far</vt:lpstr>
      <vt:lpstr>First ever ICDPPC Census</vt:lpstr>
      <vt:lpstr>ICDPPC Census 2017</vt:lpstr>
      <vt:lpstr>ICDPPC Census 2017</vt:lpstr>
      <vt:lpstr>PowerPoint Presentation</vt:lpstr>
      <vt:lpstr>PowerPoint Presentation</vt:lpstr>
      <vt:lpstr>PowerPoint Presentation</vt:lpstr>
      <vt:lpstr>Part F: Breach notification</vt:lpstr>
      <vt:lpstr>How might ICDPPC play a part?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Williams</dc:creator>
  <cp:lastModifiedBy>Blair Stewart</cp:lastModifiedBy>
  <cp:revision>19</cp:revision>
  <dcterms:created xsi:type="dcterms:W3CDTF">2017-08-23T20:32:28Z</dcterms:created>
  <dcterms:modified xsi:type="dcterms:W3CDTF">2017-09-18T00:36:58Z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A520165</vt:lpwstr>
  </property>
  <property fmtid="{D5CDD505-2E9C-101B-9397-08002B2CF9AE}" pid="4" name="Objective-Title">
    <vt:lpwstr>OECD-APPA-ICDPPC Roundtable - Blair Stewart</vt:lpwstr>
  </property>
  <property fmtid="{D5CDD505-2E9C-101B-9397-08002B2CF9AE}" pid="5" name="Objective-Comment">
    <vt:lpwstr/>
  </property>
  <property fmtid="{D5CDD505-2E9C-101B-9397-08002B2CF9AE}" pid="6" name="Objective-CreationStamp">
    <vt:filetime>2017-08-23T19:37:46Z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2017-09-17T23:37:02Z</vt:filetime>
  </property>
  <property fmtid="{D5CDD505-2E9C-101B-9397-08002B2CF9AE}" pid="10" name="Objective-ModificationStamp">
    <vt:filetime>2017-09-17T23:37:04Z</vt:filetime>
  </property>
  <property fmtid="{D5CDD505-2E9C-101B-9397-08002B2CF9AE}" pid="11" name="Objective-Owner">
    <vt:lpwstr>Linda Williams</vt:lpwstr>
  </property>
  <property fmtid="{D5CDD505-2E9C-101B-9397-08002B2CF9AE}" pid="12" name="Objective-Path">
    <vt:lpwstr>OPC Global Folder:File Plan:International:International Conferences:ICDPPC (International Conference of Data Protection and Privacy Commissioners):Meetings:39th International Comference, Hong Kong 2017:OECD-APPA-ICDPPC Roundtable meeitng:</vt:lpwstr>
  </property>
  <property fmtid="{D5CDD505-2E9C-101B-9397-08002B2CF9AE}" pid="13" name="Objective-Parent">
    <vt:lpwstr>OECD-APPA-ICDPPC Roundtable meeitng</vt:lpwstr>
  </property>
  <property fmtid="{D5CDD505-2E9C-101B-9397-08002B2CF9AE}" pid="14" name="Objective-State">
    <vt:lpwstr>Published</vt:lpwstr>
  </property>
  <property fmtid="{D5CDD505-2E9C-101B-9397-08002B2CF9AE}" pid="15" name="Objective-Version">
    <vt:lpwstr>8.0</vt:lpwstr>
  </property>
  <property fmtid="{D5CDD505-2E9C-101B-9397-08002B2CF9AE}" pid="16" name="Objective-VersionNumber">
    <vt:r8>13</vt:r8>
  </property>
  <property fmtid="{D5CDD505-2E9C-101B-9397-08002B2CF9AE}" pid="17" name="Objective-VersionComment">
    <vt:lpwstr/>
  </property>
  <property fmtid="{D5CDD505-2E9C-101B-9397-08002B2CF9AE}" pid="18" name="Objective-FileNumber">
    <vt:lpwstr>I/0492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</Properties>
</file>